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15"/>
  </p:notesMasterIdLst>
  <p:sldIdLst>
    <p:sldId id="256" r:id="rId3"/>
    <p:sldId id="266" r:id="rId4"/>
    <p:sldId id="285" r:id="rId5"/>
    <p:sldId id="277" r:id="rId6"/>
    <p:sldId id="288" r:id="rId7"/>
    <p:sldId id="289" r:id="rId8"/>
    <p:sldId id="280" r:id="rId9"/>
    <p:sldId id="278" r:id="rId10"/>
    <p:sldId id="264" r:id="rId11"/>
    <p:sldId id="265" r:id="rId12"/>
    <p:sldId id="258" r:id="rId13"/>
    <p:sldId id="259" r:id="rId1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02B"/>
    <a:srgbClr val="3C34F6"/>
    <a:srgbClr val="C6DF65"/>
    <a:srgbClr val="342FEA"/>
    <a:srgbClr val="B9D63E"/>
    <a:srgbClr val="EE92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41" autoAdjust="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26D6D-96B4-4EDB-B0E7-7B5F4E71B6BD}" type="datetimeFigureOut">
              <a:rPr lang="es-CO" smtClean="0"/>
              <a:t>19/09/2025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93FE7-C84A-48E4-A4A7-AD5B663C3C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0518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3FE7-C84A-48E4-A4A7-AD5B663C3C9D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7218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3FE7-C84A-48E4-A4A7-AD5B663C3C9D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1519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3FE7-C84A-48E4-A4A7-AD5B663C3C9D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79809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3FE7-C84A-48E4-A4A7-AD5B663C3C9D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02301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3FE7-C84A-48E4-A4A7-AD5B663C3C9D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55034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3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4C153-F685-CB38-BDCA-22EAE030EC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7080" y="2846821"/>
            <a:ext cx="6380019" cy="1839479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1526C28F-88EE-D65E-E703-5074099575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3685" y="5663731"/>
            <a:ext cx="4403271" cy="68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13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D86C28-559B-6472-9826-F872A7E60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6050"/>
            <a:ext cx="10515600" cy="1000125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E4709D-79F9-02E2-DFB4-0407E6CA1CC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941763"/>
            <a:ext cx="10515600" cy="5730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 dirty="0"/>
              <a:t>Haz clic para agregar texto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701C2BC3-F3EA-31B6-5632-D681BAB710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3685" y="5663731"/>
            <a:ext cx="4403271" cy="68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62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039BA464-F3F9-F1BA-85DE-0375BE8F02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57800" cy="6858000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E6D23A9-F32E-BB80-2598-5AF8D6A3845D}"/>
              </a:ext>
            </a:extLst>
          </p:cNvPr>
          <p:cNvSpPr/>
          <p:nvPr userDrawn="1"/>
        </p:nvSpPr>
        <p:spPr>
          <a:xfrm>
            <a:off x="5257800" y="3807129"/>
            <a:ext cx="6934199" cy="1135574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E4709D-79F9-02E2-DFB4-0407E6CA1CC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90735" y="4089558"/>
            <a:ext cx="5474215" cy="5730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 dirty="0"/>
              <a:t>Haz clic para agregar texto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56B8095E-AAFD-6854-DAED-E06EBC3C79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799074">
            <a:off x="4286786" y="862820"/>
            <a:ext cx="1942026" cy="217346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AD86C28-559B-6472-9826-F872A7E60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0735" y="1734794"/>
            <a:ext cx="5474215" cy="1870915"/>
          </a:xfrm>
          <a:prstGeom prst="rect">
            <a:avLst/>
          </a:prstGeom>
        </p:spPr>
        <p:txBody>
          <a:bodyPr anchor="b"/>
          <a:lstStyle>
            <a:lvl1pPr algn="r">
              <a:defRPr sz="6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0A879E35-E2CD-E537-0069-095066A768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73685" y="5664770"/>
            <a:ext cx="4403271" cy="68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518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161F703B-9D72-2DF9-C6AE-BCB6020BDD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8094" y="1"/>
            <a:ext cx="3433906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520" y="1676107"/>
            <a:ext cx="10685417" cy="88421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342FEA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B36B4395-2CDE-F7C9-FA51-8FF0700C77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12205"/>
            <a:ext cx="2919245" cy="45595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520" y="2806042"/>
            <a:ext cx="10685417" cy="28983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3543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solidFill>
          <a:srgbClr val="B9D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78764FCB-F73A-8FAA-B4E9-6C0C8EA4FA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8094" y="1"/>
            <a:ext cx="3433906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3066" y="1625107"/>
            <a:ext cx="10735157" cy="918727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8351" y="2804797"/>
            <a:ext cx="10739872" cy="291867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6484C017-C5A8-CB50-5649-6A7B605CFC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04754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63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Diseño personalizado">
    <p:bg>
      <p:bgPr>
        <a:solidFill>
          <a:srgbClr val="342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B921E99A-A53C-6989-751C-606868AD9F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49560" y="1631316"/>
            <a:ext cx="7883035" cy="7883035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6388444" y="0"/>
            <a:ext cx="58035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482153"/>
            <a:ext cx="5375189" cy="1893693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4937EEC8-30FE-BC9B-AEA9-B985FD017C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6789" y="4541496"/>
            <a:ext cx="1803309" cy="180330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95072" y="1414849"/>
            <a:ext cx="4810227" cy="4028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6679B1EB-87B4-8617-6832-813E707F37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700" y="504755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6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Diseño personalizado">
    <p:bg>
      <p:bgPr>
        <a:solidFill>
          <a:srgbClr val="B9D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6B3ECB80-009D-3DA3-39AD-B9BDF1F341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49560" y="1631316"/>
            <a:ext cx="7883035" cy="7883035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6388444" y="0"/>
            <a:ext cx="5803556" cy="6858000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482153"/>
            <a:ext cx="5375189" cy="1893693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4937EEC8-30FE-BC9B-AEA9-B985FD017C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6789" y="4541496"/>
            <a:ext cx="1803309" cy="180330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95072" y="1414849"/>
            <a:ext cx="4810227" cy="4028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95B75838-AC66-A286-94B4-D3706CEC9FF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700" y="504754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6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0" y="0"/>
            <a:ext cx="6895072" cy="6858000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C86FE915-FCFD-1DC2-E387-42BD6626E6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3572" y="2497293"/>
            <a:ext cx="4896740" cy="54802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9941" y="1632856"/>
            <a:ext cx="5336059" cy="1139315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9941" y="2961583"/>
            <a:ext cx="5336059" cy="285138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6679B1EB-87B4-8617-6832-813E707F37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04755"/>
            <a:ext cx="2919245" cy="45723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BA00909-AD2D-70E0-B9AB-B348ED9D1543}"/>
              </a:ext>
            </a:extLst>
          </p:cNvPr>
          <p:cNvSpPr/>
          <p:nvPr userDrawn="1"/>
        </p:nvSpPr>
        <p:spPr>
          <a:xfrm>
            <a:off x="6895072" y="0"/>
            <a:ext cx="529692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722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6F5190EA-CE06-A0C6-346E-52085E5BAF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97628"/>
            <a:ext cx="12192000" cy="206037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608022"/>
            <a:ext cx="3895898" cy="1330035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342FEA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B36B4395-2CDE-F7C9-FA51-8FF0700C77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12205"/>
            <a:ext cx="2919245" cy="45595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61203" y="4476334"/>
            <a:ext cx="1518589" cy="108344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71B47C31-D701-8F2F-D169-988419A061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98771" y="4469767"/>
            <a:ext cx="1518589" cy="108344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</a:lstStyle>
          <a:p>
            <a:pPr lvl="0"/>
            <a:r>
              <a:rPr lang="es-MX" dirty="0"/>
              <a:t>Haz clic para agregar texto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DCFE9728-D49C-1832-1017-B1A54E2350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836338" y="4469767"/>
            <a:ext cx="1518589" cy="109001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</a:lstStyle>
          <a:p>
            <a:pPr lvl="0"/>
            <a:r>
              <a:rPr lang="es-MX" dirty="0"/>
              <a:t>Haz clic para agregar texto</a:t>
            </a:r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1A8984D2-B4C0-3EEF-346E-D132D6887E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61203" y="3222535"/>
            <a:ext cx="1518589" cy="108344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  <p:sp>
        <p:nvSpPr>
          <p:cNvPr id="21" name="Marcador de texto 20">
            <a:extLst>
              <a:ext uri="{FF2B5EF4-FFF2-40B4-BE49-F238E27FC236}">
                <a16:creationId xmlns:a16="http://schemas.microsoft.com/office/drawing/2014/main" id="{99997C1A-1197-3E7E-B7F7-C014548BB9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9338" y="3222536"/>
            <a:ext cx="1517650" cy="108291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  <p:sp>
        <p:nvSpPr>
          <p:cNvPr id="23" name="Marcador de texto 22">
            <a:extLst>
              <a:ext uri="{FF2B5EF4-FFF2-40B4-BE49-F238E27FC236}">
                <a16:creationId xmlns:a16="http://schemas.microsoft.com/office/drawing/2014/main" id="{63AAC2E7-5613-F4A5-4AD1-A266FEB169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36150" y="3222776"/>
            <a:ext cx="1519238" cy="10826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57483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4C153-F685-CB38-BDCA-22EAE030EC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7080" y="2846821"/>
            <a:ext cx="6380019" cy="1839479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1526C28F-88EE-D65E-E703-5074099575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3685" y="5663731"/>
            <a:ext cx="4403271" cy="68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07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29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6F680A0-ED4D-596B-02A3-91E7DB04B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40F6C3-A852-2E99-B3ED-57EF67311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4EE18B-C0C7-7A28-DEC9-A52BE455BE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848EC0-5264-4952-A7C4-9F7D7D23A247}" type="datetimeFigureOut">
              <a:rPr lang="es-CO" smtClean="0"/>
              <a:t>19/09/2025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2CC207-3436-CD16-68EE-4D0AB5D7B2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FAE8C1-1838-9A3C-5494-23EFF954AD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A2E7CA-6F60-4CD8-81B5-ED9C90663D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886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7" r:id="rId2"/>
    <p:sldLayoutId id="2147483676" r:id="rId3"/>
    <p:sldLayoutId id="2147483681" r:id="rId4"/>
    <p:sldLayoutId id="2147483678" r:id="rId5"/>
    <p:sldLayoutId id="2147483680" r:id="rId6"/>
    <p:sldLayoutId id="214748368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www.youtube.com/watch?v=9TkcnWWZD0g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D009E-16CE-74B6-CE08-D8B1849F23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010" y="2509260"/>
            <a:ext cx="8969790" cy="1839479"/>
          </a:xfrm>
        </p:spPr>
        <p:txBody>
          <a:bodyPr/>
          <a:lstStyle/>
          <a:p>
            <a:r>
              <a:rPr lang="es-ES" dirty="0"/>
              <a:t>Sesión No 5</a:t>
            </a:r>
            <a:br>
              <a:rPr lang="es-ES" dirty="0"/>
            </a:br>
            <a:r>
              <a:rPr lang="es-ES" dirty="0"/>
              <a:t>Estrategia Digital</a:t>
            </a:r>
            <a:br>
              <a:rPr lang="es-ES" dirty="0"/>
            </a:br>
            <a:r>
              <a:rPr lang="es-ES" sz="2800" dirty="0"/>
              <a:t>Conceptos básicos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4215478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4C3FD-4B72-27D8-6DF2-EE1BD42D4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700" y="2482153"/>
            <a:ext cx="5375189" cy="2569532"/>
          </a:xfrm>
        </p:spPr>
        <p:txBody>
          <a:bodyPr>
            <a:normAutofit/>
          </a:bodyPr>
          <a:lstStyle/>
          <a:p>
            <a:r>
              <a:rPr lang="es-ES" dirty="0"/>
              <a:t>Estrategia </a:t>
            </a:r>
            <a:br>
              <a:rPr lang="es-ES" dirty="0"/>
            </a:br>
            <a:r>
              <a:rPr lang="es-ES" dirty="0"/>
              <a:t>Digital</a:t>
            </a:r>
            <a:endParaRPr lang="es-CO" dirty="0"/>
          </a:p>
        </p:txBody>
      </p:sp>
      <p:pic>
        <p:nvPicPr>
          <p:cNvPr id="7" name="Imagen 6">
            <a:hlinkClick r:id="rId2"/>
            <a:extLst>
              <a:ext uri="{FF2B5EF4-FFF2-40B4-BE49-F238E27FC236}">
                <a16:creationId xmlns:a16="http://schemas.microsoft.com/office/drawing/2014/main" id="{1B38ED18-3940-43F7-990B-99FCE868C7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93" t="3612" r="493" b="10090"/>
          <a:stretch/>
        </p:blipFill>
        <p:spPr>
          <a:xfrm>
            <a:off x="6534876" y="1896035"/>
            <a:ext cx="5455417" cy="256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396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AB9A13-8ACA-A66A-F378-27465EBF9F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1. </a:t>
            </a:r>
            <a:r>
              <a:rPr lang="es-ES" b="1" dirty="0">
                <a:solidFill>
                  <a:schemeClr val="bg1"/>
                </a:solidFill>
              </a:rPr>
              <a:t>Estrategia de Marketing Digital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C8B7E9-FCF0-15D5-5094-7CEDEE812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351" y="2804797"/>
            <a:ext cx="10739872" cy="165614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endParaRPr lang="es-E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O" sz="24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2F767BA-9777-4DA9-8D95-79A888696CB2}"/>
              </a:ext>
            </a:extLst>
          </p:cNvPr>
          <p:cNvSpPr/>
          <p:nvPr/>
        </p:nvSpPr>
        <p:spPr>
          <a:xfrm>
            <a:off x="718351" y="4721902"/>
            <a:ext cx="9668662" cy="15140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2FEBC7EE-84DD-4887-A931-A97354BD7843}"/>
              </a:ext>
            </a:extLst>
          </p:cNvPr>
          <p:cNvSpPr txBox="1">
            <a:spLocks/>
          </p:cNvSpPr>
          <p:nvPr/>
        </p:nvSpPr>
        <p:spPr>
          <a:xfrm>
            <a:off x="3598960" y="5005829"/>
            <a:ext cx="6630890" cy="1026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lus Jakarta Sans Light" pitchFamily="2" charset="0"/>
                <a:ea typeface="+mn-ea"/>
                <a:cs typeface="Plus Jakarta Sans Light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2400" dirty="0"/>
              <a:t>Apalancar la estrategia comercial en acciones de mercadeo digital es una forma eficiente.		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4113119F-3698-4218-A77A-7006D9754EB6}"/>
              </a:ext>
            </a:extLst>
          </p:cNvPr>
          <p:cNvSpPr txBox="1">
            <a:spLocks/>
          </p:cNvSpPr>
          <p:nvPr/>
        </p:nvSpPr>
        <p:spPr>
          <a:xfrm>
            <a:off x="1203553" y="5448926"/>
            <a:ext cx="2722174" cy="9187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b="1" dirty="0"/>
              <a:t>Big idea</a:t>
            </a:r>
          </a:p>
          <a:p>
            <a:endParaRPr lang="es-CO" b="1" dirty="0">
              <a:solidFill>
                <a:srgbClr val="FF0000"/>
              </a:solidFill>
            </a:endParaRP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9C924DB7-3C16-47CF-98A9-80134EC16B7B}"/>
              </a:ext>
            </a:extLst>
          </p:cNvPr>
          <p:cNvSpPr txBox="1">
            <a:spLocks/>
          </p:cNvSpPr>
          <p:nvPr/>
        </p:nvSpPr>
        <p:spPr>
          <a:xfrm>
            <a:off x="870751" y="2957197"/>
            <a:ext cx="10739872" cy="1656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lus Jakarta Sans Light" pitchFamily="2" charset="0"/>
                <a:ea typeface="+mn-ea"/>
                <a:cs typeface="Plus Jakarta Sans Light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2400" dirty="0"/>
              <a:t>Define: objetivos, tácticas, canales.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2400" dirty="0"/>
              <a:t>Busca promover una marca, producto o servicio.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2400" dirty="0"/>
              <a:t>Permite establecer los pasos para alcanzar las metas de una empresa.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s-ES" sz="2400" dirty="0"/>
          </a:p>
          <a:p>
            <a:endParaRPr lang="es-E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2302471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5073FE22-A531-4FA3-B1BB-45DB4935D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8421" y="1625107"/>
            <a:ext cx="10735157" cy="918727"/>
          </a:xfrm>
        </p:spPr>
        <p:txBody>
          <a:bodyPr/>
          <a:lstStyle/>
          <a:p>
            <a:r>
              <a:rPr lang="es-ES" dirty="0"/>
              <a:t>2. </a:t>
            </a:r>
            <a:r>
              <a:rPr lang="es-ES" b="1" dirty="0">
                <a:solidFill>
                  <a:schemeClr val="bg1"/>
                </a:solidFill>
              </a:rPr>
              <a:t>Pasos estrategia de marketing digital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9D04F326-4E2F-48BB-8F2D-A231EDD287FE}"/>
              </a:ext>
            </a:extLst>
          </p:cNvPr>
          <p:cNvSpPr/>
          <p:nvPr/>
        </p:nvSpPr>
        <p:spPr>
          <a:xfrm>
            <a:off x="3708319" y="2631180"/>
            <a:ext cx="2722174" cy="3983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7DCAB1AE-25BF-4C9B-A5A3-6EF7E81A4472}"/>
              </a:ext>
            </a:extLst>
          </p:cNvPr>
          <p:cNvSpPr/>
          <p:nvPr/>
        </p:nvSpPr>
        <p:spPr>
          <a:xfrm>
            <a:off x="823125" y="2631180"/>
            <a:ext cx="2722174" cy="3983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Título 1">
            <a:extLst>
              <a:ext uri="{FF2B5EF4-FFF2-40B4-BE49-F238E27FC236}">
                <a16:creationId xmlns:a16="http://schemas.microsoft.com/office/drawing/2014/main" id="{D1BBDD8F-7003-4459-B541-122D0CC94DBC}"/>
              </a:ext>
            </a:extLst>
          </p:cNvPr>
          <p:cNvSpPr txBox="1">
            <a:spLocks/>
          </p:cNvSpPr>
          <p:nvPr/>
        </p:nvSpPr>
        <p:spPr>
          <a:xfrm>
            <a:off x="1087639" y="2469932"/>
            <a:ext cx="2722174" cy="9187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s-ES" sz="2400" b="1" dirty="0"/>
              <a:t>1. </a:t>
            </a:r>
            <a:r>
              <a:rPr lang="es-ES" sz="2400" b="1" dirty="0" err="1"/>
              <a:t>Buyer</a:t>
            </a:r>
            <a:r>
              <a:rPr lang="es-ES" sz="2400" b="1" dirty="0"/>
              <a:t> persona</a:t>
            </a: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E0D34CF0-5726-475E-B6B9-D72CFE8C5DED}"/>
              </a:ext>
            </a:extLst>
          </p:cNvPr>
          <p:cNvSpPr/>
          <p:nvPr/>
        </p:nvSpPr>
        <p:spPr>
          <a:xfrm>
            <a:off x="6589338" y="2631180"/>
            <a:ext cx="2722174" cy="3983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BC03EF71-FAAF-4EBA-BA07-4315A397DC87}"/>
              </a:ext>
            </a:extLst>
          </p:cNvPr>
          <p:cNvSpPr txBox="1"/>
          <p:nvPr/>
        </p:nvSpPr>
        <p:spPr>
          <a:xfrm>
            <a:off x="1127353" y="4138166"/>
            <a:ext cx="23579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latin typeface="Plus Jakarta Sans Light" pitchFamily="2" charset="0"/>
              </a:rPr>
              <a:t>Conocer quién es tu cliente real e ideal. A quien te diriges</a:t>
            </a:r>
            <a:endParaRPr lang="es-CO" dirty="0">
              <a:latin typeface="Plus Jakarta Sans Light" pitchFamily="2" charset="0"/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C3C7AD36-0574-451E-9C03-8C844BB25F93}"/>
              </a:ext>
            </a:extLst>
          </p:cNvPr>
          <p:cNvSpPr txBox="1"/>
          <p:nvPr/>
        </p:nvSpPr>
        <p:spPr>
          <a:xfrm>
            <a:off x="3931384" y="4128196"/>
            <a:ext cx="23579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latin typeface="Plus Jakarta Sans Light" pitchFamily="2" charset="0"/>
              </a:rPr>
              <a:t>Los objetivos deben estar alineados con los propósitos de la empresa</a:t>
            </a:r>
            <a:endParaRPr lang="es-CO" dirty="0">
              <a:latin typeface="Plus Jakarta Sans Light" pitchFamily="2" charset="0"/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B6A60F06-2FD4-4608-8018-E16A278A1BDD}"/>
              </a:ext>
            </a:extLst>
          </p:cNvPr>
          <p:cNvSpPr txBox="1"/>
          <p:nvPr/>
        </p:nvSpPr>
        <p:spPr>
          <a:xfrm>
            <a:off x="6755250" y="4160078"/>
            <a:ext cx="25276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latin typeface="Plus Jakarta Sans Light" pitchFamily="2" charset="0"/>
              </a:rPr>
              <a:t>Definir métricas y evaluar los canales existentes.</a:t>
            </a:r>
            <a:endParaRPr lang="es-CO" dirty="0">
              <a:latin typeface="Plus Jakarta Sans Light" pitchFamily="2" charset="0"/>
            </a:endParaRPr>
          </a:p>
        </p:txBody>
      </p:sp>
      <p:sp>
        <p:nvSpPr>
          <p:cNvPr id="50" name="Título 1">
            <a:extLst>
              <a:ext uri="{FF2B5EF4-FFF2-40B4-BE49-F238E27FC236}">
                <a16:creationId xmlns:a16="http://schemas.microsoft.com/office/drawing/2014/main" id="{84D79B6E-D50E-4767-A7E2-B97711200F69}"/>
              </a:ext>
            </a:extLst>
          </p:cNvPr>
          <p:cNvSpPr txBox="1">
            <a:spLocks/>
          </p:cNvSpPr>
          <p:nvPr/>
        </p:nvSpPr>
        <p:spPr>
          <a:xfrm>
            <a:off x="6748183" y="2751204"/>
            <a:ext cx="2722174" cy="9187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s-ES" sz="2400" b="1" dirty="0"/>
              <a:t>3. Cómo medir los resultados</a:t>
            </a:r>
          </a:p>
        </p:txBody>
      </p:sp>
      <p:sp>
        <p:nvSpPr>
          <p:cNvPr id="51" name="Título 1">
            <a:extLst>
              <a:ext uri="{FF2B5EF4-FFF2-40B4-BE49-F238E27FC236}">
                <a16:creationId xmlns:a16="http://schemas.microsoft.com/office/drawing/2014/main" id="{895BD170-49A5-47AB-B37F-707CD63255C1}"/>
              </a:ext>
            </a:extLst>
          </p:cNvPr>
          <p:cNvSpPr txBox="1">
            <a:spLocks/>
          </p:cNvSpPr>
          <p:nvPr/>
        </p:nvSpPr>
        <p:spPr>
          <a:xfrm>
            <a:off x="3874231" y="2975373"/>
            <a:ext cx="2722174" cy="918727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s-ES" sz="2400" b="1" dirty="0"/>
              <a:t>2. Identificar objetivos y herramientas</a:t>
            </a:r>
          </a:p>
        </p:txBody>
      </p:sp>
    </p:spTree>
    <p:extLst>
      <p:ext uri="{BB962C8B-B14F-4D97-AF65-F5344CB8AC3E}">
        <p14:creationId xmlns:p14="http://schemas.microsoft.com/office/powerpoint/2010/main" val="382755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3" grpId="0" animBg="1"/>
      <p:bldP spid="44" grpId="0"/>
      <p:bldP spid="46" grpId="0" animBg="1"/>
      <p:bldP spid="47" grpId="0"/>
      <p:bldP spid="48" grpId="0"/>
      <p:bldP spid="49" grpId="0"/>
      <p:bldP spid="50" grpId="0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5073FE22-A531-4FA3-B1BB-45DB4935D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8421" y="1625107"/>
            <a:ext cx="10735157" cy="918727"/>
          </a:xfrm>
        </p:spPr>
        <p:txBody>
          <a:bodyPr/>
          <a:lstStyle/>
          <a:p>
            <a:r>
              <a:rPr lang="es-ES" dirty="0"/>
              <a:t>2. </a:t>
            </a:r>
            <a:r>
              <a:rPr lang="es-ES" b="1" dirty="0">
                <a:solidFill>
                  <a:schemeClr val="bg1"/>
                </a:solidFill>
              </a:rPr>
              <a:t>Pasos estrategia de marketing digital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9D04F326-4E2F-48BB-8F2D-A231EDD287FE}"/>
              </a:ext>
            </a:extLst>
          </p:cNvPr>
          <p:cNvSpPr/>
          <p:nvPr/>
        </p:nvSpPr>
        <p:spPr>
          <a:xfrm>
            <a:off x="3345250" y="2631180"/>
            <a:ext cx="2722174" cy="3983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7DCAB1AE-25BF-4C9B-A5A3-6EF7E81A4472}"/>
              </a:ext>
            </a:extLst>
          </p:cNvPr>
          <p:cNvSpPr/>
          <p:nvPr/>
        </p:nvSpPr>
        <p:spPr>
          <a:xfrm>
            <a:off x="460056" y="2631180"/>
            <a:ext cx="2722174" cy="3983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Título 1">
            <a:extLst>
              <a:ext uri="{FF2B5EF4-FFF2-40B4-BE49-F238E27FC236}">
                <a16:creationId xmlns:a16="http://schemas.microsoft.com/office/drawing/2014/main" id="{D1BBDD8F-7003-4459-B541-122D0CC94DBC}"/>
              </a:ext>
            </a:extLst>
          </p:cNvPr>
          <p:cNvSpPr txBox="1">
            <a:spLocks/>
          </p:cNvSpPr>
          <p:nvPr/>
        </p:nvSpPr>
        <p:spPr>
          <a:xfrm>
            <a:off x="724570" y="3115388"/>
            <a:ext cx="2722174" cy="918727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s-ES" sz="2400" b="1" dirty="0"/>
              <a:t>4. Planificar contenido medios propios</a:t>
            </a: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E0D34CF0-5726-475E-B6B9-D72CFE8C5DED}"/>
              </a:ext>
            </a:extLst>
          </p:cNvPr>
          <p:cNvSpPr/>
          <p:nvPr/>
        </p:nvSpPr>
        <p:spPr>
          <a:xfrm>
            <a:off x="6226269" y="2631180"/>
            <a:ext cx="2722174" cy="3983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BC03EF71-FAAF-4EBA-BA07-4315A397DC87}"/>
              </a:ext>
            </a:extLst>
          </p:cNvPr>
          <p:cNvSpPr txBox="1"/>
          <p:nvPr/>
        </p:nvSpPr>
        <p:spPr>
          <a:xfrm>
            <a:off x="764284" y="4138166"/>
            <a:ext cx="23579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latin typeface="Plus Jakarta Sans Light" pitchFamily="2" charset="0"/>
              </a:rPr>
              <a:t>Es todo lo que transmite tu marca</a:t>
            </a:r>
            <a:endParaRPr lang="es-CO" dirty="0">
              <a:latin typeface="Plus Jakarta Sans Light" pitchFamily="2" charset="0"/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C3C7AD36-0574-451E-9C03-8C844BB25F93}"/>
              </a:ext>
            </a:extLst>
          </p:cNvPr>
          <p:cNvSpPr txBox="1"/>
          <p:nvPr/>
        </p:nvSpPr>
        <p:spPr>
          <a:xfrm>
            <a:off x="3568315" y="4128196"/>
            <a:ext cx="235790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latin typeface="Plus Jakarta Sans Light" pitchFamily="2" charset="0"/>
              </a:rPr>
              <a:t>Analiza fuentes de datos para ver cuáles medios te ayudan en el cumplimiento de las metas.</a:t>
            </a:r>
            <a:endParaRPr lang="es-CO" dirty="0">
              <a:latin typeface="Plus Jakarta Sans Light" pitchFamily="2" charset="0"/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B6A60F06-2FD4-4608-8018-E16A278A1BDD}"/>
              </a:ext>
            </a:extLst>
          </p:cNvPr>
          <p:cNvSpPr txBox="1"/>
          <p:nvPr/>
        </p:nvSpPr>
        <p:spPr>
          <a:xfrm>
            <a:off x="6392181" y="4160078"/>
            <a:ext cx="25276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latin typeface="Plus Jakarta Sans Light" pitchFamily="2" charset="0"/>
              </a:rPr>
              <a:t>La inversión debes destinarla a los medios que mejor resultado te genere.</a:t>
            </a:r>
            <a:endParaRPr lang="es-CO" dirty="0">
              <a:latin typeface="Plus Jakarta Sans Light" pitchFamily="2" charset="0"/>
            </a:endParaRPr>
          </a:p>
        </p:txBody>
      </p:sp>
      <p:sp>
        <p:nvSpPr>
          <p:cNvPr id="50" name="Título 1">
            <a:extLst>
              <a:ext uri="{FF2B5EF4-FFF2-40B4-BE49-F238E27FC236}">
                <a16:creationId xmlns:a16="http://schemas.microsoft.com/office/drawing/2014/main" id="{84D79B6E-D50E-4767-A7E2-B97711200F69}"/>
              </a:ext>
            </a:extLst>
          </p:cNvPr>
          <p:cNvSpPr txBox="1">
            <a:spLocks/>
          </p:cNvSpPr>
          <p:nvPr/>
        </p:nvSpPr>
        <p:spPr>
          <a:xfrm>
            <a:off x="6385114" y="2751204"/>
            <a:ext cx="2722174" cy="9187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s-ES" sz="2400" b="1" dirty="0"/>
              <a:t>6. Planificar en medios pagados</a:t>
            </a:r>
          </a:p>
        </p:txBody>
      </p:sp>
      <p:sp>
        <p:nvSpPr>
          <p:cNvPr id="51" name="Título 1">
            <a:extLst>
              <a:ext uri="{FF2B5EF4-FFF2-40B4-BE49-F238E27FC236}">
                <a16:creationId xmlns:a16="http://schemas.microsoft.com/office/drawing/2014/main" id="{895BD170-49A5-47AB-B37F-707CD63255C1}"/>
              </a:ext>
            </a:extLst>
          </p:cNvPr>
          <p:cNvSpPr txBox="1">
            <a:spLocks/>
          </p:cNvSpPr>
          <p:nvPr/>
        </p:nvSpPr>
        <p:spPr>
          <a:xfrm>
            <a:off x="3511162" y="2975373"/>
            <a:ext cx="2722174" cy="918727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s-ES" sz="2400" b="1" dirty="0"/>
              <a:t>5. Planificar el contenido en tus medios obtenidos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246D698-6C31-4F16-81FD-6FD03AECB434}"/>
              </a:ext>
            </a:extLst>
          </p:cNvPr>
          <p:cNvSpPr/>
          <p:nvPr/>
        </p:nvSpPr>
        <p:spPr>
          <a:xfrm>
            <a:off x="9100221" y="2631180"/>
            <a:ext cx="2722174" cy="3983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2F62D1E-2FDC-4786-A3FF-9BB552D2BCC4}"/>
              </a:ext>
            </a:extLst>
          </p:cNvPr>
          <p:cNvSpPr txBox="1"/>
          <p:nvPr/>
        </p:nvSpPr>
        <p:spPr>
          <a:xfrm>
            <a:off x="9266133" y="4160078"/>
            <a:ext cx="25276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latin typeface="Plus Jakarta Sans Light" pitchFamily="2" charset="0"/>
              </a:rPr>
              <a:t>Define la estrategia a </a:t>
            </a:r>
          </a:p>
          <a:p>
            <a:r>
              <a:rPr lang="es-ES" dirty="0">
                <a:latin typeface="Plus Jakarta Sans Light" pitchFamily="2" charset="0"/>
              </a:rPr>
              <a:t>12 meses.</a:t>
            </a:r>
            <a:endParaRPr lang="es-CO" dirty="0">
              <a:latin typeface="Plus Jakarta Sans Light" pitchFamily="2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106646B0-5803-41D5-8142-5D2BFFEF556C}"/>
              </a:ext>
            </a:extLst>
          </p:cNvPr>
          <p:cNvSpPr txBox="1">
            <a:spLocks/>
          </p:cNvSpPr>
          <p:nvPr/>
        </p:nvSpPr>
        <p:spPr>
          <a:xfrm>
            <a:off x="9259066" y="2751204"/>
            <a:ext cx="2332299" cy="9187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s-ES" sz="2400" b="1" dirty="0"/>
              <a:t>7. Unificar todas las acciones</a:t>
            </a:r>
          </a:p>
        </p:txBody>
      </p:sp>
    </p:spTree>
    <p:extLst>
      <p:ext uri="{BB962C8B-B14F-4D97-AF65-F5344CB8AC3E}">
        <p14:creationId xmlns:p14="http://schemas.microsoft.com/office/powerpoint/2010/main" val="400296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3" grpId="0" animBg="1"/>
      <p:bldP spid="44" grpId="0"/>
      <p:bldP spid="46" grpId="0" animBg="1"/>
      <p:bldP spid="47" grpId="0"/>
      <p:bldP spid="48" grpId="0"/>
      <p:bldP spid="49" grpId="0"/>
      <p:bldP spid="50" grpId="0"/>
      <p:bldP spid="51" grpId="0"/>
      <p:bldP spid="12" grpId="0" animBg="1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5073FE22-A531-4FA3-B1BB-45DB4935D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8421" y="1625107"/>
            <a:ext cx="10735157" cy="918727"/>
          </a:xfrm>
        </p:spPr>
        <p:txBody>
          <a:bodyPr/>
          <a:lstStyle/>
          <a:p>
            <a:r>
              <a:rPr lang="es-ES" dirty="0"/>
              <a:t>2. </a:t>
            </a:r>
            <a:r>
              <a:rPr lang="es-ES" b="1" dirty="0">
                <a:solidFill>
                  <a:schemeClr val="bg1"/>
                </a:solidFill>
              </a:rPr>
              <a:t>Pasos estrategia de marketing digital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9D04F326-4E2F-48BB-8F2D-A231EDD287FE}"/>
              </a:ext>
            </a:extLst>
          </p:cNvPr>
          <p:cNvSpPr/>
          <p:nvPr/>
        </p:nvSpPr>
        <p:spPr>
          <a:xfrm>
            <a:off x="3345250" y="2631180"/>
            <a:ext cx="2722174" cy="3983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7DCAB1AE-25BF-4C9B-A5A3-6EF7E81A4472}"/>
              </a:ext>
            </a:extLst>
          </p:cNvPr>
          <p:cNvSpPr/>
          <p:nvPr/>
        </p:nvSpPr>
        <p:spPr>
          <a:xfrm>
            <a:off x="460056" y="2631180"/>
            <a:ext cx="2722174" cy="3983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Título 1">
            <a:extLst>
              <a:ext uri="{FF2B5EF4-FFF2-40B4-BE49-F238E27FC236}">
                <a16:creationId xmlns:a16="http://schemas.microsoft.com/office/drawing/2014/main" id="{D1BBDD8F-7003-4459-B541-122D0CC94DBC}"/>
              </a:ext>
            </a:extLst>
          </p:cNvPr>
          <p:cNvSpPr txBox="1">
            <a:spLocks/>
          </p:cNvSpPr>
          <p:nvPr/>
        </p:nvSpPr>
        <p:spPr>
          <a:xfrm>
            <a:off x="724570" y="3115388"/>
            <a:ext cx="2722174" cy="9187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s-ES" sz="2400" b="1" dirty="0"/>
              <a:t>8. Implementa y optimiza</a:t>
            </a:r>
          </a:p>
          <a:p>
            <a:pPr>
              <a:lnSpc>
                <a:spcPct val="80000"/>
              </a:lnSpc>
            </a:pPr>
            <a:endParaRPr lang="es-ES" sz="2400" b="1" dirty="0"/>
          </a:p>
        </p:txBody>
      </p:sp>
      <p:sp>
        <p:nvSpPr>
          <p:cNvPr id="51" name="Título 1">
            <a:extLst>
              <a:ext uri="{FF2B5EF4-FFF2-40B4-BE49-F238E27FC236}">
                <a16:creationId xmlns:a16="http://schemas.microsoft.com/office/drawing/2014/main" id="{895BD170-49A5-47AB-B37F-707CD63255C1}"/>
              </a:ext>
            </a:extLst>
          </p:cNvPr>
          <p:cNvSpPr txBox="1">
            <a:spLocks/>
          </p:cNvSpPr>
          <p:nvPr/>
        </p:nvSpPr>
        <p:spPr>
          <a:xfrm>
            <a:off x="3511162" y="2975373"/>
            <a:ext cx="2722174" cy="918727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s-ES" sz="2400" b="1" dirty="0"/>
              <a:t>9. Evalúa e identifica áreas de mejora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E1924FCE-57A4-4FCA-81E4-9A2D265D4FDC}"/>
              </a:ext>
            </a:extLst>
          </p:cNvPr>
          <p:cNvSpPr/>
          <p:nvPr/>
        </p:nvSpPr>
        <p:spPr>
          <a:xfrm>
            <a:off x="6297754" y="2660061"/>
            <a:ext cx="2722174" cy="3983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F2EEBDD6-F404-417C-9CFC-BFC0FD0AE9A4}"/>
              </a:ext>
            </a:extLst>
          </p:cNvPr>
          <p:cNvSpPr txBox="1">
            <a:spLocks/>
          </p:cNvSpPr>
          <p:nvPr/>
        </p:nvSpPr>
        <p:spPr>
          <a:xfrm>
            <a:off x="6463666" y="3004254"/>
            <a:ext cx="2451734" cy="9187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s-ES" sz="2400" b="1" dirty="0"/>
              <a:t>10. Re defínala si es necesario</a:t>
            </a:r>
          </a:p>
          <a:p>
            <a:pPr>
              <a:lnSpc>
                <a:spcPct val="80000"/>
              </a:lnSpc>
            </a:pP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157092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3" grpId="0" animBg="1"/>
      <p:bldP spid="44" grpId="0"/>
      <p:bldP spid="51" grpId="0"/>
      <p:bldP spid="15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4C3FD-4B72-27D8-6DF2-EE1BD42D4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700" y="2482153"/>
            <a:ext cx="5375189" cy="2569532"/>
          </a:xfrm>
        </p:spPr>
        <p:txBody>
          <a:bodyPr>
            <a:normAutofit fontScale="90000"/>
          </a:bodyPr>
          <a:lstStyle/>
          <a:p>
            <a:r>
              <a:rPr lang="es-ES" dirty="0"/>
              <a:t>Cerremos nuestra sesión con un tema de la próxima clase</a:t>
            </a:r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5C3A903-C5B5-4661-B889-C8E66F5A6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711856"/>
            <a:ext cx="5761485" cy="270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57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97D9B2-F280-4B7F-8B5C-BB0A3DD91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010" y="2509260"/>
            <a:ext cx="8969790" cy="1839479"/>
          </a:xfrm>
        </p:spPr>
        <p:txBody>
          <a:bodyPr>
            <a:normAutofit fontScale="90000"/>
          </a:bodyPr>
          <a:lstStyle/>
          <a:p>
            <a:r>
              <a:rPr lang="es-ES" dirty="0"/>
              <a:t>Sesión No 5</a:t>
            </a:r>
            <a:br>
              <a:rPr lang="es-ES" dirty="0"/>
            </a:br>
            <a:r>
              <a:rPr lang="es-ES" dirty="0"/>
              <a:t>Estrategia Digital</a:t>
            </a:r>
            <a:br>
              <a:rPr lang="es-ES" dirty="0"/>
            </a:br>
            <a:r>
              <a:rPr lang="es-ES" sz="2800" dirty="0"/>
              <a:t>Conceptos básicos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2234167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C767219E-A3FF-A877-A763-D15DAB052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567" y="1053834"/>
            <a:ext cx="2683192" cy="268319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129C76F-81F3-F3DD-C6CA-825E209C8C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49B030-7A77-8A57-6BF2-B8ECE819E0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60049F02-0EB3-0B66-C1F4-5A6BC800E1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3269" y="4245093"/>
            <a:ext cx="3462406" cy="124510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47D2C51-B58D-427E-453F-8316E323E4C1}"/>
              </a:ext>
            </a:extLst>
          </p:cNvPr>
          <p:cNvSpPr txBox="1"/>
          <p:nvPr/>
        </p:nvSpPr>
        <p:spPr>
          <a:xfrm>
            <a:off x="8650690" y="2421556"/>
            <a:ext cx="1416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rPr>
              <a:t>13%</a:t>
            </a:r>
            <a:endParaRPr lang="es-CO" sz="4400" dirty="0">
              <a:solidFill>
                <a:srgbClr val="B9D63E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DAB97B7-73FA-CADE-9952-75989AE34547}"/>
              </a:ext>
            </a:extLst>
          </p:cNvPr>
          <p:cNvSpPr txBox="1"/>
          <p:nvPr/>
        </p:nvSpPr>
        <p:spPr>
          <a:xfrm>
            <a:off x="11054274" y="4122696"/>
            <a:ext cx="759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rPr>
              <a:t>29%</a:t>
            </a:r>
            <a:endParaRPr lang="es-CO" sz="2000" dirty="0">
              <a:solidFill>
                <a:srgbClr val="B9D63E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8DA405E-9B9A-4B8E-C39E-D68365F71665}"/>
              </a:ext>
            </a:extLst>
          </p:cNvPr>
          <p:cNvSpPr txBox="1"/>
          <p:nvPr/>
        </p:nvSpPr>
        <p:spPr>
          <a:xfrm>
            <a:off x="10965675" y="4667589"/>
            <a:ext cx="84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>
                <a:solidFill>
                  <a:srgbClr val="EE92D3"/>
                </a:solidFill>
                <a:latin typeface="Plus Jakarta Sans ExtraBold" pitchFamily="2" charset="0"/>
                <a:cs typeface="Plus Jakarta Sans ExtraBold" pitchFamily="2" charset="0"/>
              </a:rPr>
              <a:t>33%</a:t>
            </a:r>
            <a:endParaRPr lang="es-CO" sz="2000" dirty="0">
              <a:solidFill>
                <a:srgbClr val="EE92D3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825C8AC-BBB2-F746-7904-8D5B1F8FB588}"/>
              </a:ext>
            </a:extLst>
          </p:cNvPr>
          <p:cNvSpPr txBox="1"/>
          <p:nvPr/>
        </p:nvSpPr>
        <p:spPr>
          <a:xfrm>
            <a:off x="10965674" y="5198372"/>
            <a:ext cx="84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>
                <a:solidFill>
                  <a:srgbClr val="F8C02B"/>
                </a:solidFill>
                <a:latin typeface="Plus Jakarta Sans ExtraBold" pitchFamily="2" charset="0"/>
                <a:cs typeface="Plus Jakarta Sans ExtraBold" pitchFamily="2" charset="0"/>
              </a:rPr>
              <a:t>24%</a:t>
            </a:r>
            <a:endParaRPr lang="es-CO" sz="2000" dirty="0">
              <a:solidFill>
                <a:srgbClr val="F8C02B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033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930CAD61-7553-2390-296B-69D8B54DE42B}"/>
              </a:ext>
            </a:extLst>
          </p:cNvPr>
          <p:cNvSpPr/>
          <p:nvPr/>
        </p:nvSpPr>
        <p:spPr>
          <a:xfrm>
            <a:off x="4610833" y="-135466"/>
            <a:ext cx="2219333" cy="713457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706E9F52-5588-847C-1420-9F459E679AE6}"/>
              </a:ext>
            </a:extLst>
          </p:cNvPr>
          <p:cNvSpPr/>
          <p:nvPr/>
        </p:nvSpPr>
        <p:spPr>
          <a:xfrm>
            <a:off x="7048400" y="-135466"/>
            <a:ext cx="2219333" cy="7134578"/>
          </a:xfrm>
          <a:prstGeom prst="roundRect">
            <a:avLst>
              <a:gd name="adj" fmla="val 0"/>
            </a:avLst>
          </a:prstGeom>
          <a:solidFill>
            <a:srgbClr val="EE92D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1970660-2E8D-E95B-F3DF-050079E78813}"/>
              </a:ext>
            </a:extLst>
          </p:cNvPr>
          <p:cNvSpPr/>
          <p:nvPr/>
        </p:nvSpPr>
        <p:spPr>
          <a:xfrm>
            <a:off x="9485967" y="-135466"/>
            <a:ext cx="2219333" cy="7134577"/>
          </a:xfrm>
          <a:prstGeom prst="roundRect">
            <a:avLst>
              <a:gd name="adj" fmla="val 0"/>
            </a:avLst>
          </a:prstGeom>
          <a:solidFill>
            <a:srgbClr val="F8C02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5A98A01-01E2-6B46-4718-043A40B44D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13E4DA-B7D3-796D-A19F-847DA2ABE8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C3138B-FC64-EEE8-E1CA-BB9E5746CC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1AB3431-75FF-1F4B-B726-2FD7B80762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AEE9BA20-05F2-45DF-1EEE-C2A12087824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ADAB5D3-3E8C-27F7-C1FE-723A9631C9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B6F9E80-BB79-5799-8CCC-2A1E8DBB6B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C8613DDA-4516-6B42-21C1-BF551FE4C1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203" y="1955167"/>
            <a:ext cx="923789" cy="923789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ACD4D617-B159-457F-5E27-2BE21FC220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98771" y="2088446"/>
            <a:ext cx="790510" cy="79051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92B9E30F-BCCC-8A46-8598-80A63032BF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36150" y="2088446"/>
            <a:ext cx="790510" cy="7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029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CA0C27C6-A89E-25BE-46F1-57B7BDEDD0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006BB93-E986-1E64-D310-AA0E3CE535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4115DF64-E77A-265A-0F36-933F011D6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66195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037C69-3587-A32A-4D69-3F1F6E471B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1535308"/>
            <a:ext cx="10685417" cy="1038076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1AFD4E4-9379-53BB-E332-8FE528AB82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4906808"/>
      </p:ext>
    </p:extLst>
  </p:cSld>
  <p:clrMapOvr>
    <a:masterClrMapping/>
  </p:clrMapOvr>
</p:sld>
</file>

<file path=ppt/theme/theme1.xml><?xml version="1.0" encoding="utf-8"?>
<a:theme xmlns:a="http://schemas.openxmlformats.org/drawingml/2006/main" name="Portada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Interiore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1768</TotalTime>
  <Words>257</Words>
  <Application>Microsoft Office PowerPoint</Application>
  <PresentationFormat>Panorámica</PresentationFormat>
  <Paragraphs>42</Paragraphs>
  <Slides>12</Slides>
  <Notes>5</Notes>
  <HiddenSlides>4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Aptos</vt:lpstr>
      <vt:lpstr>Aptos Display</vt:lpstr>
      <vt:lpstr>Arial</vt:lpstr>
      <vt:lpstr>Plus Jakarta Sans ExtraBold</vt:lpstr>
      <vt:lpstr>Plus Jakarta Sans Light</vt:lpstr>
      <vt:lpstr>Wingdings</vt:lpstr>
      <vt:lpstr>Portadas</vt:lpstr>
      <vt:lpstr>Interiores</vt:lpstr>
      <vt:lpstr>Sesión No 5 Estrategia Digital Conceptos básicos</vt:lpstr>
      <vt:lpstr>Estrategia  Digital</vt:lpstr>
      <vt:lpstr>1. Estrategia de Marketing Digital</vt:lpstr>
      <vt:lpstr>2. Pasos estrategia de marketing digital</vt:lpstr>
      <vt:lpstr>2. Pasos estrategia de marketing digital</vt:lpstr>
      <vt:lpstr>2. Pasos estrategia de marketing digital</vt:lpstr>
      <vt:lpstr>Cerremos nuestra sesión con un tema de la próxima clase</vt:lpstr>
      <vt:lpstr>Sesión No 5 Estrategia Digital Conceptos básicos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Tatiana Osorio Cano</cp:lastModifiedBy>
  <cp:revision>160</cp:revision>
  <dcterms:created xsi:type="dcterms:W3CDTF">2025-08-28T23:33:07Z</dcterms:created>
  <dcterms:modified xsi:type="dcterms:W3CDTF">2025-09-20T01:47:01Z</dcterms:modified>
</cp:coreProperties>
</file>